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notesMasterIdLst>
    <p:notesMasterId r:id="rId19"/>
  </p:notesMasterIdLst>
  <p:handoutMasterIdLst>
    <p:handoutMasterId r:id="rId20"/>
  </p:handoutMasterIdLst>
  <p:sldIdLst>
    <p:sldId id="256" r:id="rId2"/>
    <p:sldId id="286" r:id="rId3"/>
    <p:sldId id="313" r:id="rId4"/>
    <p:sldId id="272" r:id="rId5"/>
    <p:sldId id="318" r:id="rId6"/>
    <p:sldId id="319" r:id="rId7"/>
    <p:sldId id="296" r:id="rId8"/>
    <p:sldId id="309" r:id="rId9"/>
    <p:sldId id="310" r:id="rId10"/>
    <p:sldId id="311" r:id="rId11"/>
    <p:sldId id="314" r:id="rId12"/>
    <p:sldId id="316" r:id="rId13"/>
    <p:sldId id="317" r:id="rId14"/>
    <p:sldId id="304" r:id="rId15"/>
    <p:sldId id="305" r:id="rId16"/>
    <p:sldId id="307" r:id="rId17"/>
    <p:sldId id="298" r:id="rId18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470" autoAdjust="0"/>
  </p:normalViewPr>
  <p:slideViewPr>
    <p:cSldViewPr>
      <p:cViewPr>
        <p:scale>
          <a:sx n="80" d="100"/>
          <a:sy n="80" d="100"/>
        </p:scale>
        <p:origin x="-1522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89F82ED-9995-485D-A6C4-BE04A31796B6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F2B0522-F700-4A04-A753-DE49753E2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083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803080D-5A65-4452-A589-07B73BC872D6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0B06A44-3B31-450E-9B11-5204B593F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783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06A44-3B31-450E-9B11-5204B593F63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055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06A44-3B31-450E-9B11-5204B593F63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040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2227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40 w 5740"/>
                <a:gd name="T1" fmla="*/ 4316 h 4316"/>
                <a:gd name="T2" fmla="*/ 0 w 5740"/>
                <a:gd name="T3" fmla="*/ 4316 h 4316"/>
                <a:gd name="T4" fmla="*/ 0 w 5740"/>
                <a:gd name="T5" fmla="*/ 0 h 4316"/>
                <a:gd name="T6" fmla="*/ 5740 w 5740"/>
                <a:gd name="T7" fmla="*/ 0 h 4316"/>
                <a:gd name="T8" fmla="*/ 5740 w 5740"/>
                <a:gd name="T9" fmla="*/ 4316 h 4316"/>
                <a:gd name="T10" fmla="*/ 5740 w 5740"/>
                <a:gd name="T11" fmla="*/ 4316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2228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2229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30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31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32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33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34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35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36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37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38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39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2240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52241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42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43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44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45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46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47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48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49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50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51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52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53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54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55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56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57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58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2259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52260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61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62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63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64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65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66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67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68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69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70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71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72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73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74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75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76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2277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52278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09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09 w 382"/>
                  <a:gd name="T19" fmla="*/ 96 h 96"/>
                  <a:gd name="T20" fmla="*/ 263 w 382"/>
                  <a:gd name="T21" fmla="*/ 90 h 96"/>
                  <a:gd name="T22" fmla="*/ 311 w 382"/>
                  <a:gd name="T23" fmla="*/ 84 h 96"/>
                  <a:gd name="T24" fmla="*/ 352 w 382"/>
                  <a:gd name="T25" fmla="*/ 66 h 96"/>
                  <a:gd name="T26" fmla="*/ 382 w 382"/>
                  <a:gd name="T27" fmla="*/ 42 h 96"/>
                  <a:gd name="T28" fmla="*/ 376 w 382"/>
                  <a:gd name="T29" fmla="*/ 42 h 96"/>
                  <a:gd name="T30" fmla="*/ 346 w 382"/>
                  <a:gd name="T31" fmla="*/ 66 h 96"/>
                  <a:gd name="T32" fmla="*/ 305 w 382"/>
                  <a:gd name="T33" fmla="*/ 78 h 96"/>
                  <a:gd name="T34" fmla="*/ 263 w 382"/>
                  <a:gd name="T35" fmla="*/ 90 h 96"/>
                  <a:gd name="T36" fmla="*/ 209 w 382"/>
                  <a:gd name="T37" fmla="*/ 96 h 96"/>
                  <a:gd name="T38" fmla="*/ 209 w 382"/>
                  <a:gd name="T3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79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80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81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82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83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19 w 185"/>
                  <a:gd name="T5" fmla="*/ 36 h 210"/>
                  <a:gd name="T6" fmla="*/ 155 w 185"/>
                  <a:gd name="T7" fmla="*/ 72 h 210"/>
                  <a:gd name="T8" fmla="*/ 161 w 185"/>
                  <a:gd name="T9" fmla="*/ 90 h 210"/>
                  <a:gd name="T10" fmla="*/ 167 w 185"/>
                  <a:gd name="T11" fmla="*/ 114 h 210"/>
                  <a:gd name="T12" fmla="*/ 161 w 185"/>
                  <a:gd name="T13" fmla="*/ 138 h 210"/>
                  <a:gd name="T14" fmla="*/ 149 w 185"/>
                  <a:gd name="T15" fmla="*/ 162 h 210"/>
                  <a:gd name="T16" fmla="*/ 119 w 185"/>
                  <a:gd name="T17" fmla="*/ 180 h 210"/>
                  <a:gd name="T18" fmla="*/ 90 w 185"/>
                  <a:gd name="T19" fmla="*/ 198 h 210"/>
                  <a:gd name="T20" fmla="*/ 96 w 185"/>
                  <a:gd name="T21" fmla="*/ 210 h 210"/>
                  <a:gd name="T22" fmla="*/ 131 w 185"/>
                  <a:gd name="T23" fmla="*/ 192 h 210"/>
                  <a:gd name="T24" fmla="*/ 161 w 185"/>
                  <a:gd name="T25" fmla="*/ 168 h 210"/>
                  <a:gd name="T26" fmla="*/ 179 w 185"/>
                  <a:gd name="T27" fmla="*/ 144 h 210"/>
                  <a:gd name="T28" fmla="*/ 185 w 185"/>
                  <a:gd name="T29" fmla="*/ 114 h 210"/>
                  <a:gd name="T30" fmla="*/ 179 w 185"/>
                  <a:gd name="T31" fmla="*/ 90 h 210"/>
                  <a:gd name="T32" fmla="*/ 173 w 185"/>
                  <a:gd name="T33" fmla="*/ 66 h 210"/>
                  <a:gd name="T34" fmla="*/ 155 w 185"/>
                  <a:gd name="T35" fmla="*/ 48 h 210"/>
                  <a:gd name="T36" fmla="*/ 131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84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2285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52286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287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288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289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52290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2291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2292" name="Rectangle 68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2293" name="Rectangle 69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2294" name="Rectangle 7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F179729-1BB8-4101-A7B0-B618C75A0053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145513"/>
            <a:ext cx="993652" cy="3825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511177-EFE6-4E53-A2E0-2A88BC0412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481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43ED3F-16EC-43C1-9A09-3C7ED965D5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679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14DB04-4B6A-4624-9943-3BB55BF02804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145513"/>
            <a:ext cx="993652" cy="38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991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2F524D-F002-4730-BCEB-6CDE02B7B7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875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349B5D-B397-4A8E-94B7-3FF0D6653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162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37085C-CE1C-4F3C-BC3A-D5FDE9538D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857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D44B6A-531F-495B-B132-9C1D3FE11E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041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CF7039-4ED3-4C78-804A-62F559C595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35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2B9F22-1779-4C5C-AC40-7BBC190BA2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552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F1B109-8542-4FFB-A9D1-77CDA80598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107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>
              <a:gd name="T0" fmla="*/ 0 w 179"/>
              <a:gd name="T1" fmla="*/ 132 h 132"/>
              <a:gd name="T2" fmla="*/ 29 w 179"/>
              <a:gd name="T3" fmla="*/ 132 h 132"/>
              <a:gd name="T4" fmla="*/ 77 w 179"/>
              <a:gd name="T5" fmla="*/ 108 h 132"/>
              <a:gd name="T6" fmla="*/ 119 w 179"/>
              <a:gd name="T7" fmla="*/ 78 h 132"/>
              <a:gd name="T8" fmla="*/ 155 w 179"/>
              <a:gd name="T9" fmla="*/ 48 h 132"/>
              <a:gd name="T10" fmla="*/ 179 w 179"/>
              <a:gd name="T11" fmla="*/ 12 h 132"/>
              <a:gd name="T12" fmla="*/ 173 w 179"/>
              <a:gd name="T13" fmla="*/ 6 h 132"/>
              <a:gd name="T14" fmla="*/ 167 w 179"/>
              <a:gd name="T15" fmla="*/ 0 h 132"/>
              <a:gd name="T16" fmla="*/ 137 w 179"/>
              <a:gd name="T17" fmla="*/ 42 h 132"/>
              <a:gd name="T18" fmla="*/ 101 w 179"/>
              <a:gd name="T19" fmla="*/ 78 h 132"/>
              <a:gd name="T20" fmla="*/ 53 w 179"/>
              <a:gd name="T21" fmla="*/ 108 h 132"/>
              <a:gd name="T22" fmla="*/ 0 w 179"/>
              <a:gd name="T23" fmla="*/ 132 h 132"/>
              <a:gd name="T24" fmla="*/ 0 w 179"/>
              <a:gd name="T25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1203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1204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40 w 5740"/>
                <a:gd name="T1" fmla="*/ 4316 h 4316"/>
                <a:gd name="T2" fmla="*/ 0 w 5740"/>
                <a:gd name="T3" fmla="*/ 4316 h 4316"/>
                <a:gd name="T4" fmla="*/ 0 w 5740"/>
                <a:gd name="T5" fmla="*/ 0 h 4316"/>
                <a:gd name="T6" fmla="*/ 5740 w 5740"/>
                <a:gd name="T7" fmla="*/ 0 h 4316"/>
                <a:gd name="T8" fmla="*/ 5740 w 5740"/>
                <a:gd name="T9" fmla="*/ 4316 h 4316"/>
                <a:gd name="T10" fmla="*/ 5740 w 5740"/>
                <a:gd name="T11" fmla="*/ 4316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1205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1206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07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08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09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10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11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12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13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14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15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16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1217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51218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19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20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21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22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23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24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25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26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27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28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29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30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31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32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33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34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35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12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51237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38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39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40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41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42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43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44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45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46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47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48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49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50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51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52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53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1254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51255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09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09 w 382"/>
                  <a:gd name="T19" fmla="*/ 96 h 96"/>
                  <a:gd name="T20" fmla="*/ 263 w 382"/>
                  <a:gd name="T21" fmla="*/ 90 h 96"/>
                  <a:gd name="T22" fmla="*/ 311 w 382"/>
                  <a:gd name="T23" fmla="*/ 84 h 96"/>
                  <a:gd name="T24" fmla="*/ 352 w 382"/>
                  <a:gd name="T25" fmla="*/ 66 h 96"/>
                  <a:gd name="T26" fmla="*/ 382 w 382"/>
                  <a:gd name="T27" fmla="*/ 42 h 96"/>
                  <a:gd name="T28" fmla="*/ 376 w 382"/>
                  <a:gd name="T29" fmla="*/ 42 h 96"/>
                  <a:gd name="T30" fmla="*/ 346 w 382"/>
                  <a:gd name="T31" fmla="*/ 66 h 96"/>
                  <a:gd name="T32" fmla="*/ 305 w 382"/>
                  <a:gd name="T33" fmla="*/ 78 h 96"/>
                  <a:gd name="T34" fmla="*/ 263 w 382"/>
                  <a:gd name="T35" fmla="*/ 90 h 96"/>
                  <a:gd name="T36" fmla="*/ 209 w 382"/>
                  <a:gd name="T37" fmla="*/ 96 h 96"/>
                  <a:gd name="T38" fmla="*/ 209 w 382"/>
                  <a:gd name="T3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56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57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58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59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60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19 w 185"/>
                  <a:gd name="T5" fmla="*/ 36 h 210"/>
                  <a:gd name="T6" fmla="*/ 155 w 185"/>
                  <a:gd name="T7" fmla="*/ 72 h 210"/>
                  <a:gd name="T8" fmla="*/ 161 w 185"/>
                  <a:gd name="T9" fmla="*/ 90 h 210"/>
                  <a:gd name="T10" fmla="*/ 167 w 185"/>
                  <a:gd name="T11" fmla="*/ 114 h 210"/>
                  <a:gd name="T12" fmla="*/ 161 w 185"/>
                  <a:gd name="T13" fmla="*/ 138 h 210"/>
                  <a:gd name="T14" fmla="*/ 149 w 185"/>
                  <a:gd name="T15" fmla="*/ 162 h 210"/>
                  <a:gd name="T16" fmla="*/ 119 w 185"/>
                  <a:gd name="T17" fmla="*/ 180 h 210"/>
                  <a:gd name="T18" fmla="*/ 90 w 185"/>
                  <a:gd name="T19" fmla="*/ 198 h 210"/>
                  <a:gd name="T20" fmla="*/ 96 w 185"/>
                  <a:gd name="T21" fmla="*/ 210 h 210"/>
                  <a:gd name="T22" fmla="*/ 131 w 185"/>
                  <a:gd name="T23" fmla="*/ 192 h 210"/>
                  <a:gd name="T24" fmla="*/ 161 w 185"/>
                  <a:gd name="T25" fmla="*/ 168 h 210"/>
                  <a:gd name="T26" fmla="*/ 179 w 185"/>
                  <a:gd name="T27" fmla="*/ 144 h 210"/>
                  <a:gd name="T28" fmla="*/ 185 w 185"/>
                  <a:gd name="T29" fmla="*/ 114 h 210"/>
                  <a:gd name="T30" fmla="*/ 179 w 185"/>
                  <a:gd name="T31" fmla="*/ 90 h 210"/>
                  <a:gd name="T32" fmla="*/ 173 w 185"/>
                  <a:gd name="T33" fmla="*/ 66 h 210"/>
                  <a:gd name="T34" fmla="*/ 155 w 185"/>
                  <a:gd name="T35" fmla="*/ 48 h 210"/>
                  <a:gd name="T36" fmla="*/ 131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61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1262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51263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264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265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266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51267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68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9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51270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51271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DF901E28-C28F-4B4F-87BB-3425E32D2D7F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higan.gov/deq/0,4561,7-135-3311_4109-252400--,00.html" TargetMode="External"/><Relationship Id="rId2" Type="http://schemas.openxmlformats.org/officeDocument/2006/relationships/hyperlink" Target="http://www.deq.state.mi.us/sid-web/Forms_Docs.aspx?strId=FORMS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914400"/>
            <a:ext cx="8686800" cy="1219200"/>
          </a:xfrm>
        </p:spPr>
        <p:txBody>
          <a:bodyPr/>
          <a:lstStyle/>
          <a:p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Overview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Part 213 Amendments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Senate Bill 717 – Act 381 of 2016</a:t>
            </a:r>
            <a:endParaRPr lang="en-US" sz="39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2971800"/>
            <a:ext cx="7086600" cy="1752600"/>
          </a:xfrm>
        </p:spPr>
        <p:txBody>
          <a:bodyPr/>
          <a:lstStyle/>
          <a:p>
            <a:r>
              <a:rPr lang="en-US" b="1" dirty="0" smtClean="0">
                <a:effectLst/>
                <a:latin typeface="Garamond" pitchFamily="18" charset="0"/>
              </a:rPr>
              <a:t>Kevin Schrems</a:t>
            </a:r>
            <a:endParaRPr lang="en-US" b="1" dirty="0">
              <a:effectLst/>
              <a:latin typeface="Garamond" pitchFamily="18" charset="0"/>
            </a:endParaRPr>
          </a:p>
          <a:p>
            <a:r>
              <a:rPr lang="en-US" b="1" dirty="0">
                <a:effectLst/>
                <a:latin typeface="Garamond" pitchFamily="18" charset="0"/>
              </a:rPr>
              <a:t>Michigan Department of Environmental Quality</a:t>
            </a:r>
          </a:p>
          <a:p>
            <a:r>
              <a:rPr lang="en-US" b="1" dirty="0" smtClean="0">
                <a:effectLst/>
                <a:latin typeface="Garamond" pitchFamily="18" charset="0"/>
              </a:rPr>
              <a:t>517-284-5149/ schremsk@michigan.gov</a:t>
            </a:r>
            <a:endParaRPr lang="en-US" b="1" dirty="0">
              <a:effectLst/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Part 213 – Amendments</a:t>
            </a:r>
            <a:br>
              <a:rPr lang="en-US" b="1" dirty="0"/>
            </a:br>
            <a:r>
              <a:rPr lang="en-US" b="1" dirty="0"/>
              <a:t>ICs – Public Highway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52600"/>
            <a:ext cx="4876800" cy="4373563"/>
          </a:xfrm>
        </p:spPr>
        <p:txBody>
          <a:bodyPr/>
          <a:lstStyle/>
          <a:p>
            <a:r>
              <a:rPr lang="en-US" sz="2400" dirty="0" smtClean="0">
                <a:effectLst/>
              </a:rPr>
              <a:t>Provide technical information,</a:t>
            </a:r>
          </a:p>
          <a:p>
            <a:r>
              <a:rPr lang="en-US" sz="2400" dirty="0" smtClean="0">
                <a:effectLst/>
              </a:rPr>
              <a:t>Confirm no current plans to relocate, vacate, or abandon public highway, and </a:t>
            </a:r>
          </a:p>
          <a:p>
            <a:r>
              <a:rPr lang="en-US" sz="2400" dirty="0" smtClean="0">
                <a:effectLst/>
              </a:rPr>
              <a:t>Provide certification that either contamination does not enter storm sewer system or provide all information regarding nature/extent of contamination that enters or has potential to enter.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609850"/>
            <a:ext cx="3419543" cy="256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7669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Part 213 – Amendments</a:t>
            </a:r>
            <a:br>
              <a:rPr lang="en-US" b="1" dirty="0"/>
            </a:br>
            <a:r>
              <a:rPr lang="en-US" b="1" dirty="0"/>
              <a:t>ICs – Public Highway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effectLst/>
              </a:rPr>
              <a:t>Adds requirement that a </a:t>
            </a:r>
            <a:r>
              <a:rPr lang="en-US" sz="2800" dirty="0">
                <a:effectLst/>
              </a:rPr>
              <a:t>person </a:t>
            </a:r>
            <a:r>
              <a:rPr lang="en-US" sz="2800" dirty="0" smtClean="0">
                <a:effectLst/>
              </a:rPr>
              <a:t>who applies </a:t>
            </a:r>
            <a:r>
              <a:rPr lang="en-US" sz="2800" dirty="0">
                <a:effectLst/>
              </a:rPr>
              <a:t>for a permit to perform work within </a:t>
            </a:r>
            <a:r>
              <a:rPr lang="en-US" sz="2800" dirty="0" smtClean="0">
                <a:effectLst/>
              </a:rPr>
              <a:t>public </a:t>
            </a:r>
            <a:r>
              <a:rPr lang="en-US" sz="2800" dirty="0">
                <a:effectLst/>
              </a:rPr>
              <a:t>highway shall identify whether the proposed work will take place within AIC area</a:t>
            </a:r>
          </a:p>
          <a:p>
            <a:r>
              <a:rPr lang="en-US" sz="2800" dirty="0" smtClean="0">
                <a:effectLst/>
              </a:rPr>
              <a:t>Also </a:t>
            </a:r>
            <a:r>
              <a:rPr lang="en-US" sz="2800" dirty="0">
                <a:effectLst/>
              </a:rPr>
              <a:t>includes </a:t>
            </a:r>
            <a:r>
              <a:rPr lang="en-US" sz="2800" dirty="0" smtClean="0">
                <a:effectLst/>
              </a:rPr>
              <a:t>provision that </a:t>
            </a:r>
            <a:r>
              <a:rPr lang="en-US" sz="2800" dirty="0">
                <a:effectLst/>
              </a:rPr>
              <a:t>reliance on public highway does not impose liability on MDOT or </a:t>
            </a:r>
            <a:r>
              <a:rPr lang="en-US" sz="2800" dirty="0" smtClean="0">
                <a:effectLst/>
              </a:rPr>
              <a:t>LUG</a:t>
            </a:r>
            <a:r>
              <a:rPr lang="en-US" sz="2400" dirty="0" smtClean="0">
                <a:effectLst/>
              </a:rPr>
              <a:t> </a:t>
            </a:r>
          </a:p>
          <a:p>
            <a:pPr lvl="1"/>
            <a:r>
              <a:rPr lang="en-US" sz="2400" dirty="0" smtClean="0">
                <a:effectLst/>
              </a:rPr>
              <a:t>Or </a:t>
            </a:r>
            <a:r>
              <a:rPr lang="en-US" sz="2400" dirty="0">
                <a:effectLst/>
              </a:rPr>
              <a:t>prevent those entities from repairing, reconstructing, enlarging, relocating, </a:t>
            </a:r>
            <a:r>
              <a:rPr lang="en-US" sz="2400" dirty="0" smtClean="0">
                <a:effectLst/>
              </a:rPr>
              <a:t>etc. </a:t>
            </a:r>
            <a:r>
              <a:rPr lang="en-US" sz="2400" dirty="0">
                <a:effectLst/>
              </a:rPr>
              <a:t>the public highway or permitting any utilities to use  public highway.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031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MDEQ RRD Publishes “Public Highway Institutional Control” 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March 14, 2017 - GovDelivery notice.</a:t>
            </a:r>
          </a:p>
          <a:p>
            <a:r>
              <a:rPr lang="en-US" dirty="0" smtClean="0">
                <a:effectLst/>
              </a:rPr>
              <a:t>Replaces former “Road Right-of-Way Alternate Institutional Control” document.</a:t>
            </a:r>
          </a:p>
          <a:p>
            <a:r>
              <a:rPr lang="en-US" dirty="0" smtClean="0">
                <a:effectLst/>
              </a:rPr>
              <a:t>Equivalent information presented in alternate means will be reviewed by DEQ.</a:t>
            </a:r>
          </a:p>
          <a:p>
            <a:r>
              <a:rPr lang="en-US" dirty="0" smtClean="0">
                <a:effectLst/>
              </a:rPr>
              <a:t>Previous reports or plans approved by DEQ using previous form remains valid. 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9677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Public Highway Institutional Control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A lot like ROW AIC</a:t>
            </a:r>
          </a:p>
          <a:p>
            <a:r>
              <a:rPr lang="en-US" dirty="0" smtClean="0">
                <a:effectLst/>
              </a:rPr>
              <a:t>Structure matches Part 213</a:t>
            </a:r>
          </a:p>
          <a:p>
            <a:r>
              <a:rPr lang="en-US" dirty="0" smtClean="0">
                <a:effectLst/>
              </a:rPr>
              <a:t>Allowed under Part 201</a:t>
            </a:r>
          </a:p>
          <a:p>
            <a:r>
              <a:rPr lang="en-US" dirty="0" smtClean="0">
                <a:effectLst/>
              </a:rPr>
              <a:t>Available on </a:t>
            </a:r>
            <a:r>
              <a:rPr lang="en-US" dirty="0" smtClean="0">
                <a:effectLst/>
                <a:hlinkClick r:id="rId2"/>
              </a:rPr>
              <a:t>Storage Tank Information Center Webpage</a:t>
            </a:r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And </a:t>
            </a:r>
            <a:r>
              <a:rPr lang="en-US" dirty="0" smtClean="0">
                <a:effectLst/>
                <a:hlinkClick r:id="rId3"/>
              </a:rPr>
              <a:t>Part 201 Forms and Documents page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103" y="1600200"/>
            <a:ext cx="335879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237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Part 213 – </a:t>
            </a:r>
            <a:r>
              <a:rPr lang="en-US" b="1" dirty="0" smtClean="0"/>
              <a:t>Amendments</a:t>
            </a:r>
            <a:br>
              <a:rPr lang="en-US" b="1" dirty="0" smtClean="0"/>
            </a:br>
            <a:r>
              <a:rPr lang="en-US" b="1" dirty="0" smtClean="0"/>
              <a:t>BEAs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525963"/>
          </a:xfrm>
        </p:spPr>
        <p:txBody>
          <a:bodyPr/>
          <a:lstStyle/>
          <a:p>
            <a:r>
              <a:rPr lang="en-US" sz="3000" dirty="0">
                <a:effectLst/>
              </a:rPr>
              <a:t>Adds a provision </a:t>
            </a:r>
            <a:r>
              <a:rPr lang="en-US" sz="3000" dirty="0" smtClean="0">
                <a:effectLst/>
              </a:rPr>
              <a:t>for O/O to request inconsequential determination from dept.</a:t>
            </a:r>
          </a:p>
          <a:p>
            <a:pPr lvl="1"/>
            <a:r>
              <a:rPr lang="en-US" dirty="0" smtClean="0">
                <a:effectLst/>
              </a:rPr>
              <a:t>O/O conducts </a:t>
            </a:r>
            <a:r>
              <a:rPr lang="en-US" dirty="0">
                <a:effectLst/>
              </a:rPr>
              <a:t>a </a:t>
            </a:r>
            <a:r>
              <a:rPr lang="en-US" dirty="0" smtClean="0">
                <a:effectLst/>
              </a:rPr>
              <a:t>BEA. </a:t>
            </a:r>
          </a:p>
          <a:p>
            <a:pPr lvl="1"/>
            <a:r>
              <a:rPr lang="en-US" dirty="0" smtClean="0">
                <a:effectLst/>
              </a:rPr>
              <a:t>Failure </a:t>
            </a:r>
            <a:r>
              <a:rPr lang="en-US" dirty="0">
                <a:effectLst/>
              </a:rPr>
              <a:t>to meet </a:t>
            </a:r>
            <a:r>
              <a:rPr lang="en-US" dirty="0" smtClean="0">
                <a:effectLst/>
              </a:rPr>
              <a:t>45-day </a:t>
            </a:r>
            <a:r>
              <a:rPr lang="en-US" dirty="0">
                <a:effectLst/>
              </a:rPr>
              <a:t>statutory timeframe for conducting </a:t>
            </a:r>
            <a:r>
              <a:rPr lang="en-US" dirty="0" smtClean="0">
                <a:effectLst/>
              </a:rPr>
              <a:t>BEA </a:t>
            </a:r>
            <a:r>
              <a:rPr lang="en-US" dirty="0">
                <a:effectLst/>
              </a:rPr>
              <a:t>or failure to provide </a:t>
            </a:r>
            <a:r>
              <a:rPr lang="en-US" dirty="0" smtClean="0">
                <a:effectLst/>
              </a:rPr>
              <a:t>BEA </a:t>
            </a:r>
            <a:r>
              <a:rPr lang="en-US" dirty="0">
                <a:effectLst/>
              </a:rPr>
              <a:t>to Dept. and subsequent purchaser or transferee within 6 months was inconsequential. </a:t>
            </a:r>
            <a:endParaRPr lang="en-US" dirty="0" smtClean="0">
              <a:effectLst/>
            </a:endParaRPr>
          </a:p>
          <a:p>
            <a:r>
              <a:rPr lang="en-US" sz="3000" dirty="0" smtClean="0">
                <a:effectLst/>
              </a:rPr>
              <a:t>If </a:t>
            </a:r>
            <a:r>
              <a:rPr lang="en-US" sz="3000" dirty="0">
                <a:effectLst/>
              </a:rPr>
              <a:t>O/O receives an inconsequential </a:t>
            </a:r>
            <a:r>
              <a:rPr lang="en-US" sz="3000" dirty="0" smtClean="0">
                <a:effectLst/>
              </a:rPr>
              <a:t>determination, they maintain liability exemption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50233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Part 213 – </a:t>
            </a:r>
            <a:r>
              <a:rPr lang="en-US" b="1" dirty="0" smtClean="0"/>
              <a:t>Amendments</a:t>
            </a:r>
            <a:br>
              <a:rPr lang="en-US" b="1" dirty="0" smtClean="0"/>
            </a:br>
            <a:r>
              <a:rPr lang="en-US" b="1" dirty="0" smtClean="0"/>
              <a:t>Liability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effectLst/>
              </a:rPr>
              <a:t>Revises </a:t>
            </a:r>
            <a:r>
              <a:rPr lang="en-US" sz="2800" dirty="0">
                <a:effectLst/>
              </a:rPr>
              <a:t>the liability protections provided by an approved Closure Report that relies on land or resource use restrictions.  </a:t>
            </a:r>
            <a:endParaRPr lang="en-US" sz="2800" dirty="0" smtClean="0">
              <a:effectLst/>
            </a:endParaRPr>
          </a:p>
          <a:p>
            <a:r>
              <a:rPr lang="en-US" sz="2800" dirty="0" smtClean="0">
                <a:effectLst/>
              </a:rPr>
              <a:t>Amendments now make </a:t>
            </a:r>
            <a:r>
              <a:rPr lang="en-US" sz="2800" dirty="0">
                <a:effectLst/>
              </a:rPr>
              <a:t>a liable owner or operator responsible for additional corrective </a:t>
            </a:r>
            <a:r>
              <a:rPr lang="en-US" sz="2800" dirty="0" smtClean="0">
                <a:effectLst/>
              </a:rPr>
              <a:t>action: </a:t>
            </a:r>
          </a:p>
          <a:p>
            <a:pPr lvl="1"/>
            <a:r>
              <a:rPr lang="en-US" sz="2400" dirty="0" smtClean="0">
                <a:effectLst/>
              </a:rPr>
              <a:t>to </a:t>
            </a:r>
            <a:r>
              <a:rPr lang="en-US" sz="2400" dirty="0">
                <a:effectLst/>
              </a:rPr>
              <a:t>address any increased risk if any alternate mechanism is modified, lapses, or is revoked or a public highway is relocated, vacated, or abandoned.</a:t>
            </a:r>
          </a:p>
        </p:txBody>
      </p:sp>
    </p:spTree>
    <p:extLst>
      <p:ext uri="{BB962C8B-B14F-4D97-AF65-F5344CB8AC3E}">
        <p14:creationId xmlns:p14="http://schemas.microsoft.com/office/powerpoint/2010/main" val="216590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Part 213 – Amendments</a:t>
            </a:r>
            <a:br>
              <a:rPr lang="en-US" b="1" dirty="0"/>
            </a:br>
            <a:r>
              <a:rPr lang="en-US" b="1" dirty="0" smtClean="0"/>
              <a:t>RBCA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en-US" dirty="0" smtClean="0">
                <a:effectLst/>
              </a:rPr>
              <a:t>Adds </a:t>
            </a:r>
            <a:r>
              <a:rPr lang="en-US" dirty="0">
                <a:effectLst/>
              </a:rPr>
              <a:t>a provision that requires DEQ employees to be formally trained and demonstrate proficiently in Risk Based Corrective Action.</a:t>
            </a:r>
          </a:p>
        </p:txBody>
      </p:sp>
      <p:pic>
        <p:nvPicPr>
          <p:cNvPr id="3074" name="Picture 2" descr="N:\RRD Photo Library\_Non-SiteSpecificPhotos\Staff-office photos\RRD Training\RRD Training August 11-13, 2014\Photos August 11-13, 2014\IMG_099b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133600"/>
            <a:ext cx="424603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1494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39825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6877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effectLst/>
              </a:rPr>
              <a:t>Kevin Schrems</a:t>
            </a:r>
          </a:p>
          <a:p>
            <a:pPr marL="0" indent="0">
              <a:buNone/>
            </a:pPr>
            <a:r>
              <a:rPr lang="en-US" dirty="0">
                <a:effectLst/>
              </a:rPr>
              <a:t>Remediation and Redevelopment Division</a:t>
            </a:r>
          </a:p>
          <a:p>
            <a:pPr marL="0" indent="0">
              <a:buNone/>
            </a:pPr>
            <a:r>
              <a:rPr lang="en-US" dirty="0">
                <a:effectLst/>
              </a:rPr>
              <a:t>Compliance and Enforcement </a:t>
            </a:r>
            <a:r>
              <a:rPr lang="en-US" dirty="0" smtClean="0">
                <a:effectLst/>
              </a:rPr>
              <a:t>Section </a:t>
            </a:r>
            <a:r>
              <a:rPr lang="en-US" dirty="0">
                <a:effectLst/>
              </a:rPr>
              <a:t>Enforcement Unit</a:t>
            </a:r>
          </a:p>
          <a:p>
            <a:pPr marL="0" indent="0">
              <a:buNone/>
            </a:pPr>
            <a:r>
              <a:rPr lang="en-US" dirty="0">
                <a:effectLst/>
              </a:rPr>
              <a:t>517-284-5149</a:t>
            </a:r>
          </a:p>
          <a:p>
            <a:pPr marL="0" indent="0">
              <a:buNone/>
            </a:pPr>
            <a:r>
              <a:rPr lang="en-US" dirty="0">
                <a:effectLst/>
              </a:rPr>
              <a:t>schremsk@michigan.gov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21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Roadmap of Presentation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8153400" cy="2971800"/>
          </a:xfrm>
        </p:spPr>
        <p:txBody>
          <a:bodyPr/>
          <a:lstStyle/>
          <a:p>
            <a:r>
              <a:rPr lang="en-US" sz="3000" dirty="0" smtClean="0">
                <a:effectLst/>
              </a:rPr>
              <a:t>Chronology of Senate Bill 717</a:t>
            </a:r>
          </a:p>
          <a:p>
            <a:r>
              <a:rPr lang="en-US" sz="3000" dirty="0" smtClean="0">
                <a:effectLst/>
              </a:rPr>
              <a:t>Walk-through of Amendments</a:t>
            </a:r>
          </a:p>
          <a:p>
            <a:r>
              <a:rPr lang="en-US" sz="3000" dirty="0" smtClean="0">
                <a:effectLst/>
              </a:rPr>
              <a:t>Special attention to Public Highway IC</a:t>
            </a:r>
          </a:p>
          <a:p>
            <a:r>
              <a:rPr lang="en-US" sz="3000" dirty="0" smtClean="0">
                <a:effectLst/>
              </a:rPr>
              <a:t>Questions</a:t>
            </a:r>
          </a:p>
          <a:p>
            <a:pPr marL="0" indent="0">
              <a:buNone/>
            </a:pPr>
            <a:r>
              <a:rPr lang="en-US" sz="1800" dirty="0">
                <a:effectLst/>
              </a:rPr>
              <a:t>	</a:t>
            </a:r>
            <a:r>
              <a:rPr lang="en-US" sz="1800" dirty="0" smtClean="0">
                <a:effectLst/>
              </a:rPr>
              <a:t>	</a:t>
            </a:r>
          </a:p>
          <a:p>
            <a:pPr marL="0" indent="0">
              <a:buNone/>
            </a:pPr>
            <a:endParaRPr lang="en-US" sz="1800" dirty="0">
              <a:effectLst/>
            </a:endParaRPr>
          </a:p>
          <a:p>
            <a:pPr marL="0" indent="0">
              <a:buNone/>
            </a:pPr>
            <a:endParaRPr lang="en-US" sz="1800" dirty="0" smtClean="0">
              <a:effectLst/>
            </a:endParaRPr>
          </a:p>
          <a:p>
            <a:pPr marL="0" indent="0">
              <a:buNone/>
            </a:pPr>
            <a:endParaRPr lang="en-US" sz="1800" dirty="0">
              <a:effectLst/>
            </a:endParaRPr>
          </a:p>
          <a:p>
            <a:pPr marL="0" indent="0">
              <a:buNone/>
            </a:pPr>
            <a:endParaRPr lang="en-US" sz="1800" dirty="0" smtClean="0">
              <a:effectLst/>
            </a:endParaRPr>
          </a:p>
          <a:p>
            <a:pPr marL="0" indent="0">
              <a:buNone/>
            </a:pPr>
            <a:endParaRPr lang="en-US" sz="1800" dirty="0">
              <a:effectLst/>
            </a:endParaRPr>
          </a:p>
          <a:p>
            <a:pPr marL="0" indent="0">
              <a:buNone/>
            </a:pPr>
            <a:endParaRPr lang="en-US" sz="1800" dirty="0" smtClean="0">
              <a:effectLst/>
            </a:endParaRPr>
          </a:p>
          <a:p>
            <a:pPr marL="0" indent="0">
              <a:buNone/>
            </a:pPr>
            <a:endParaRPr lang="en-US" sz="1800" dirty="0">
              <a:effectLst/>
            </a:endParaRPr>
          </a:p>
          <a:p>
            <a:pPr marL="0" indent="0">
              <a:buNone/>
            </a:pPr>
            <a:r>
              <a:rPr lang="en-US" sz="1800" dirty="0" smtClean="0">
                <a:effectLst/>
              </a:rPr>
              <a:t>		Before				After</a:t>
            </a:r>
          </a:p>
        </p:txBody>
      </p:sp>
      <p:pic>
        <p:nvPicPr>
          <p:cNvPr id="4" name="Picture 3" descr="N:\RRD Photo Library\Before-After Cleanup Successes\LUST Before-After Cleanup Successes\Flint - Mr. P's WashWorld\After-Flint Mr. P's WashWor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09" y="3657600"/>
            <a:ext cx="3592527" cy="2477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N:\RRD Photo Library\Before-After Cleanup Successes\LUST Before-After Cleanup Successes\Flint - Mr. P's WashWorld\During-Flint Mr. P's WashWorl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657600"/>
            <a:ext cx="33528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66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60438"/>
          </a:xfrm>
        </p:spPr>
        <p:txBody>
          <a:bodyPr/>
          <a:lstStyle/>
          <a:p>
            <a:r>
              <a:rPr lang="en-US" b="1" dirty="0" smtClean="0"/>
              <a:t>“</a:t>
            </a:r>
            <a:r>
              <a:rPr lang="en-US" b="1" i="1" dirty="0" smtClean="0"/>
              <a:t>I’m Just a (SB 717) Bill</a:t>
            </a:r>
            <a:r>
              <a:rPr lang="en-US" b="1" dirty="0" smtClean="0"/>
              <a:t>”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8229600" cy="4525963"/>
          </a:xfrm>
        </p:spPr>
        <p:txBody>
          <a:bodyPr/>
          <a:lstStyle/>
          <a:p>
            <a:r>
              <a:rPr lang="en-US" sz="2300" dirty="0">
                <a:effectLst/>
              </a:rPr>
              <a:t>Introduced by Senator Casperson on 1/21/2016</a:t>
            </a:r>
          </a:p>
          <a:p>
            <a:r>
              <a:rPr lang="en-US" sz="2300" dirty="0">
                <a:effectLst/>
              </a:rPr>
              <a:t>Passed by Senate on 4/12/2016</a:t>
            </a:r>
          </a:p>
          <a:p>
            <a:r>
              <a:rPr lang="en-US" sz="2300" dirty="0">
                <a:effectLst/>
              </a:rPr>
              <a:t>Introduced in House on 4/12/2016 </a:t>
            </a:r>
          </a:p>
          <a:p>
            <a:pPr lvl="1"/>
            <a:r>
              <a:rPr lang="en-US" sz="2000" dirty="0">
                <a:effectLst/>
              </a:rPr>
              <a:t>Read a first time (4/12/2016) and referred to Committee on Natural Resources.</a:t>
            </a:r>
          </a:p>
          <a:p>
            <a:pPr lvl="1"/>
            <a:r>
              <a:rPr lang="en-US" sz="2000" dirty="0">
                <a:effectLst/>
              </a:rPr>
              <a:t>Committee reported (9/20/2016) out with recommendation (substitute H-1)</a:t>
            </a:r>
          </a:p>
          <a:p>
            <a:pPr lvl="1"/>
            <a:r>
              <a:rPr lang="en-US" sz="2000" dirty="0">
                <a:effectLst/>
              </a:rPr>
              <a:t>Read a second time (12/1/2016)</a:t>
            </a:r>
          </a:p>
          <a:p>
            <a:pPr lvl="1"/>
            <a:r>
              <a:rPr lang="en-US" sz="2000" dirty="0">
                <a:effectLst/>
              </a:rPr>
              <a:t>Substitute H-1 adopted (12/1/2016)</a:t>
            </a:r>
          </a:p>
          <a:p>
            <a:pPr lvl="1"/>
            <a:r>
              <a:rPr lang="en-US" sz="2000" dirty="0">
                <a:effectLst/>
              </a:rPr>
              <a:t>Placed on third reading (12/1/2016)</a:t>
            </a:r>
          </a:p>
          <a:p>
            <a:r>
              <a:rPr lang="en-US" sz="2300" dirty="0">
                <a:effectLst/>
              </a:rPr>
              <a:t>Passed by the Senate on 12/7/2016</a:t>
            </a:r>
            <a:endParaRPr lang="en-US" sz="2400" dirty="0">
              <a:effectLst/>
            </a:endParaRPr>
          </a:p>
          <a:p>
            <a:r>
              <a:rPr lang="en-US" sz="2400" dirty="0">
                <a:effectLst/>
              </a:rPr>
              <a:t>Signed by the Governor on 12/21/2016</a:t>
            </a:r>
          </a:p>
          <a:p>
            <a:r>
              <a:rPr lang="en-US" sz="2400" b="1" dirty="0">
                <a:effectLst/>
              </a:rPr>
              <a:t>Effective Date – March 29, 2017</a:t>
            </a:r>
            <a:endParaRPr lang="en-US" sz="2300" b="1" dirty="0">
              <a:effectLst/>
            </a:endParaRPr>
          </a:p>
          <a:p>
            <a:endParaRPr lang="en-US" sz="2800" dirty="0"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04" r="28418"/>
          <a:stretch/>
        </p:blipFill>
        <p:spPr bwMode="auto">
          <a:xfrm>
            <a:off x="6781799" y="4191000"/>
            <a:ext cx="1380297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8032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Short Summary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Autofit/>
          </a:bodyPr>
          <a:lstStyle/>
          <a:p>
            <a:r>
              <a:rPr lang="en-US" dirty="0">
                <a:effectLst/>
              </a:rPr>
              <a:t>SB 717 expands the types of allowable </a:t>
            </a:r>
            <a:r>
              <a:rPr lang="en-US" dirty="0" smtClean="0">
                <a:effectLst/>
              </a:rPr>
              <a:t>land use or resource use restrictions </a:t>
            </a:r>
            <a:r>
              <a:rPr lang="en-US" dirty="0">
                <a:effectLst/>
              </a:rPr>
              <a:t>used to facilitate closures under Part </a:t>
            </a:r>
            <a:r>
              <a:rPr lang="en-US" dirty="0" smtClean="0">
                <a:effectLst/>
              </a:rPr>
              <a:t>213.</a:t>
            </a:r>
            <a:endParaRPr lang="en-US" dirty="0">
              <a:effectLst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162300"/>
            <a:ext cx="3629176" cy="234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schremsk\AppData\Local\Microsoft\Windows\Temporary Internet Files\Content.Outlook\NRLVT8NW\Example Exposure Barrier for LRUR web pa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599" y="3162300"/>
            <a:ext cx="3536723" cy="234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9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00" b="1" dirty="0" smtClean="0"/>
              <a:t>Land Use or Resource Use Restrictions</a:t>
            </a:r>
            <a:br>
              <a:rPr lang="en-US" sz="3300" b="1" dirty="0" smtClean="0"/>
            </a:br>
            <a:r>
              <a:rPr lang="en-US" sz="3300" b="1" dirty="0" smtClean="0"/>
              <a:t>A Brief Primer</a:t>
            </a:r>
            <a:endParaRPr lang="en-US" sz="33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pPr lvl="0">
              <a:buClr>
                <a:srgbClr val="99FF99"/>
              </a:buClr>
            </a:pPr>
            <a:r>
              <a:rPr lang="en-US" sz="2500" dirty="0">
                <a:solidFill>
                  <a:srgbClr val="FFFFFF"/>
                </a:solidFill>
                <a:effectLst/>
              </a:rPr>
              <a:t>When </a:t>
            </a:r>
            <a:r>
              <a:rPr lang="en-US" sz="2500" dirty="0" smtClean="0">
                <a:solidFill>
                  <a:srgbClr val="FFFFFF"/>
                </a:solidFill>
                <a:effectLst/>
              </a:rPr>
              <a:t>contamination remains </a:t>
            </a:r>
            <a:r>
              <a:rPr lang="en-US" sz="2500" dirty="0">
                <a:solidFill>
                  <a:srgbClr val="FFFFFF"/>
                </a:solidFill>
                <a:effectLst/>
              </a:rPr>
              <a:t>at a property above generic residential criteria, a land or resource use </a:t>
            </a:r>
            <a:r>
              <a:rPr lang="en-US" sz="2500" dirty="0" smtClean="0">
                <a:solidFill>
                  <a:srgbClr val="FFFFFF"/>
                </a:solidFill>
                <a:effectLst/>
              </a:rPr>
              <a:t>restriction may </a:t>
            </a:r>
            <a:r>
              <a:rPr lang="en-US" sz="2500" dirty="0">
                <a:solidFill>
                  <a:srgbClr val="FFFFFF"/>
                </a:solidFill>
                <a:effectLst/>
              </a:rPr>
              <a:t>be used to address the remaining risk if: </a:t>
            </a:r>
          </a:p>
          <a:p>
            <a:pPr lvl="1">
              <a:buClr>
                <a:srgbClr val="CCECFF"/>
              </a:buClr>
            </a:pPr>
            <a:r>
              <a:rPr lang="en-US" sz="1800" dirty="0">
                <a:solidFill>
                  <a:srgbClr val="FFFFFF"/>
                </a:solidFill>
                <a:effectLst/>
              </a:rPr>
              <a:t>LRUR is </a:t>
            </a:r>
            <a:r>
              <a:rPr lang="en-US" sz="1800" dirty="0" smtClean="0">
                <a:solidFill>
                  <a:srgbClr val="FFFFFF"/>
                </a:solidFill>
                <a:effectLst/>
              </a:rPr>
              <a:t>protective</a:t>
            </a:r>
            <a:r>
              <a:rPr lang="en-US" sz="1800" dirty="0">
                <a:solidFill>
                  <a:srgbClr val="FFFFFF"/>
                </a:solidFill>
                <a:effectLst/>
              </a:rPr>
              <a:t>, and </a:t>
            </a:r>
          </a:p>
          <a:p>
            <a:pPr lvl="1">
              <a:buClr>
                <a:srgbClr val="CCECFF"/>
              </a:buClr>
            </a:pPr>
            <a:r>
              <a:rPr lang="en-US" sz="1800" dirty="0">
                <a:solidFill>
                  <a:srgbClr val="FFFFFF"/>
                </a:solidFill>
                <a:effectLst/>
              </a:rPr>
              <a:t>Persons who own and use property </a:t>
            </a:r>
            <a:r>
              <a:rPr lang="en-US" sz="1800" dirty="0" smtClean="0">
                <a:solidFill>
                  <a:srgbClr val="FFFFFF"/>
                </a:solidFill>
                <a:effectLst/>
              </a:rPr>
              <a:t>have knowledge. </a:t>
            </a:r>
          </a:p>
          <a:p>
            <a:pPr lvl="0">
              <a:buClr>
                <a:srgbClr val="99FF99"/>
              </a:buClr>
            </a:pPr>
            <a:r>
              <a:rPr lang="en-US" sz="2500" dirty="0" smtClean="0">
                <a:solidFill>
                  <a:srgbClr val="FFFFFF"/>
                </a:solidFill>
                <a:effectLst/>
              </a:rPr>
              <a:t>Restricted (limited) categories exist for circumstances that require restrictions on the use of property, such as: </a:t>
            </a:r>
          </a:p>
          <a:p>
            <a:pPr lvl="1">
              <a:buClr>
                <a:srgbClr val="CCECFF"/>
              </a:buClr>
            </a:pPr>
            <a:r>
              <a:rPr lang="en-US" sz="1800" dirty="0" smtClean="0">
                <a:solidFill>
                  <a:srgbClr val="FFFFFF"/>
                </a:solidFill>
                <a:effectLst/>
              </a:rPr>
              <a:t>Not </a:t>
            </a:r>
            <a:r>
              <a:rPr lang="en-US" sz="1800" dirty="0">
                <a:solidFill>
                  <a:srgbClr val="FFFFFF"/>
                </a:solidFill>
                <a:effectLst/>
              </a:rPr>
              <a:t>allowing residential or institutional uses </a:t>
            </a:r>
          </a:p>
          <a:p>
            <a:pPr lvl="1">
              <a:buClr>
                <a:srgbClr val="CCECFF"/>
              </a:buClr>
            </a:pPr>
            <a:r>
              <a:rPr lang="en-US" sz="1800" dirty="0">
                <a:solidFill>
                  <a:srgbClr val="FFFFFF"/>
                </a:solidFill>
                <a:effectLst/>
              </a:rPr>
              <a:t>Protect integrity of remedy, such as exposure barriers (i.e., paving) </a:t>
            </a:r>
          </a:p>
          <a:p>
            <a:pPr lvl="1">
              <a:buClr>
                <a:srgbClr val="CCECFF"/>
              </a:buClr>
            </a:pPr>
            <a:r>
              <a:rPr lang="en-US" sz="1800" dirty="0">
                <a:solidFill>
                  <a:srgbClr val="FFFFFF"/>
                </a:solidFill>
                <a:effectLst/>
              </a:rPr>
              <a:t>Prohibitions on resource use (i.e., don’t drink the groundwater) to keep people from being exposed to contamination now and in the future.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28647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Understand the Difference</a:t>
            </a:r>
            <a:br>
              <a:rPr lang="en-US" b="1" dirty="0"/>
            </a:br>
            <a:r>
              <a:rPr lang="en-US" sz="4000" dirty="0"/>
              <a:t>ECs vs. LRURs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>
                <a:effectLst/>
              </a:rPr>
              <a:t>Engineering controls (Physical)</a:t>
            </a:r>
          </a:p>
          <a:p>
            <a:pPr lvl="1"/>
            <a:r>
              <a:rPr lang="en-US" dirty="0">
                <a:effectLst/>
              </a:rPr>
              <a:t>vapor barriers, physical or hydraulic containment, asphalt/concrete, vapor mitigation fans, etc.</a:t>
            </a:r>
          </a:p>
          <a:p>
            <a:r>
              <a:rPr lang="en-US" u="sng" dirty="0">
                <a:effectLst/>
              </a:rPr>
              <a:t>LRURs (Paper / Legal)</a:t>
            </a:r>
          </a:p>
          <a:p>
            <a:pPr lvl="1"/>
            <a:r>
              <a:rPr lang="en-US" dirty="0">
                <a:effectLst/>
              </a:rPr>
              <a:t>“Institutional </a:t>
            </a:r>
            <a:r>
              <a:rPr lang="en-US" dirty="0" smtClean="0">
                <a:effectLst/>
              </a:rPr>
              <a:t>Controls*” </a:t>
            </a:r>
            <a:r>
              <a:rPr lang="en-US" dirty="0">
                <a:effectLst/>
              </a:rPr>
              <a:t>(EPA</a:t>
            </a:r>
            <a:r>
              <a:rPr lang="en-US" dirty="0" smtClean="0">
                <a:effectLst/>
              </a:rPr>
              <a:t>)</a:t>
            </a:r>
          </a:p>
          <a:p>
            <a:pPr lvl="1"/>
            <a:r>
              <a:rPr lang="en-US" dirty="0" smtClean="0">
                <a:effectLst/>
              </a:rPr>
              <a:t>Protects integrity of EC or minimize potential for human exposure to contamination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890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 213 – Amendments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Due Care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43400"/>
          </a:xfrm>
        </p:spPr>
        <p:txBody>
          <a:bodyPr/>
          <a:lstStyle/>
          <a:p>
            <a:pPr lvl="0"/>
            <a:r>
              <a:rPr lang="en-US" sz="3000" dirty="0" smtClean="0">
                <a:effectLst/>
              </a:rPr>
              <a:t>Clarifies due care obligations do not apply to a road comm. or LUG for </a:t>
            </a:r>
            <a:r>
              <a:rPr lang="en-US" sz="3000" u="sng" dirty="0" smtClean="0">
                <a:effectLst/>
              </a:rPr>
              <a:t>public highway.</a:t>
            </a:r>
            <a:r>
              <a:rPr lang="en-US" sz="3000" dirty="0" smtClean="0">
                <a:effectLst/>
              </a:rPr>
              <a:t> </a:t>
            </a:r>
          </a:p>
          <a:p>
            <a:pPr lvl="1"/>
            <a:r>
              <a:rPr lang="en-US" dirty="0" smtClean="0">
                <a:effectLst/>
              </a:rPr>
              <a:t>Except to comply with a LRUR (aka IC). </a:t>
            </a:r>
          </a:p>
          <a:p>
            <a:r>
              <a:rPr lang="en-US" sz="3000" dirty="0" smtClean="0">
                <a:effectLst/>
              </a:rPr>
              <a:t>Adds provision to impose all due care obligations on a liable O/O. </a:t>
            </a:r>
          </a:p>
          <a:p>
            <a:pPr lvl="1"/>
            <a:r>
              <a:rPr lang="en-US" dirty="0" smtClean="0">
                <a:effectLst/>
              </a:rPr>
              <a:t>Specifically for regulated substances present </a:t>
            </a:r>
            <a:r>
              <a:rPr lang="en-US" u="sng" dirty="0" smtClean="0">
                <a:effectLst/>
              </a:rPr>
              <a:t>within public highway</a:t>
            </a:r>
            <a:r>
              <a:rPr lang="en-US" dirty="0" smtClean="0">
                <a:effectLst/>
              </a:rPr>
              <a:t>.</a:t>
            </a:r>
            <a:endParaRPr lang="en-US" dirty="0"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876800"/>
            <a:ext cx="1524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086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 213 – Amendments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Institutional Controls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382000" cy="4449763"/>
          </a:xfrm>
        </p:spPr>
        <p:txBody>
          <a:bodyPr/>
          <a:lstStyle/>
          <a:p>
            <a:r>
              <a:rPr lang="en-US" sz="2800" dirty="0">
                <a:effectLst/>
              </a:rPr>
              <a:t>Eliminates impracticality requirement prior to </a:t>
            </a:r>
            <a:r>
              <a:rPr lang="en-US" sz="2800" dirty="0" smtClean="0">
                <a:effectLst/>
              </a:rPr>
              <a:t>selecting </a:t>
            </a:r>
            <a:r>
              <a:rPr lang="en-US" sz="2800" dirty="0">
                <a:effectLst/>
              </a:rPr>
              <a:t>ICs other than </a:t>
            </a:r>
            <a:r>
              <a:rPr lang="en-US" sz="2800" dirty="0" smtClean="0">
                <a:effectLst/>
              </a:rPr>
              <a:t>a </a:t>
            </a:r>
            <a:r>
              <a:rPr lang="en-US" sz="2800" dirty="0">
                <a:effectLst/>
              </a:rPr>
              <a:t>RC.</a:t>
            </a:r>
          </a:p>
          <a:p>
            <a:pPr lvl="0"/>
            <a:r>
              <a:rPr lang="en-US" sz="2800" dirty="0" smtClean="0">
                <a:effectLst/>
              </a:rPr>
              <a:t>Instead of “reliably restrict exposure”, the selected IC “protects against exposure”. </a:t>
            </a:r>
          </a:p>
          <a:p>
            <a:pPr lvl="0"/>
            <a:r>
              <a:rPr lang="en-US" sz="2800" dirty="0" smtClean="0">
                <a:effectLst/>
              </a:rPr>
              <a:t>Adds to listed alternative mechanisms to include:</a:t>
            </a:r>
          </a:p>
          <a:p>
            <a:pPr lvl="1"/>
            <a:r>
              <a:rPr lang="en-US" sz="2400" i="1" dirty="0" smtClean="0">
                <a:effectLst/>
              </a:rPr>
              <a:t>State law or rule, license/license agreement with MDOT, and reliance on public highway (local</a:t>
            </a:r>
            <a:r>
              <a:rPr lang="en-US" sz="2400" i="1" dirty="0" smtClean="0">
                <a:effectLst/>
              </a:rPr>
              <a:t>).</a:t>
            </a:r>
            <a:endParaRPr lang="en-US" sz="2400" i="1" dirty="0">
              <a:effectLst/>
            </a:endParaRPr>
          </a:p>
          <a:p>
            <a:pPr lvl="2"/>
            <a:r>
              <a:rPr lang="en-US" sz="2000" i="1" u="sng" dirty="0" smtClean="0">
                <a:effectLst/>
              </a:rPr>
              <a:t>Note – Part 213 now has definition for public highway.</a:t>
            </a:r>
          </a:p>
        </p:txBody>
      </p:sp>
    </p:spTree>
    <p:extLst>
      <p:ext uri="{BB962C8B-B14F-4D97-AF65-F5344CB8AC3E}">
        <p14:creationId xmlns:p14="http://schemas.microsoft.com/office/powerpoint/2010/main" val="610762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Part 213 – Amendments</a:t>
            </a:r>
            <a:br>
              <a:rPr lang="en-US" b="1" dirty="0"/>
            </a:br>
            <a:r>
              <a:rPr lang="en-US" sz="3600" b="1" dirty="0" smtClean="0"/>
              <a:t>ICs – Public Highway (2 Scenarios)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497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effectLst/>
              </a:rPr>
              <a:t>If </a:t>
            </a:r>
            <a:r>
              <a:rPr lang="en-US" sz="3000" dirty="0">
                <a:effectLst/>
              </a:rPr>
              <a:t>MDOT “fails or refuses” to grant or enter </a:t>
            </a:r>
            <a:r>
              <a:rPr lang="en-US" sz="3000" dirty="0" smtClean="0">
                <a:effectLst/>
              </a:rPr>
              <a:t>ELA </a:t>
            </a:r>
            <a:r>
              <a:rPr lang="en-US" sz="3000" dirty="0">
                <a:effectLst/>
              </a:rPr>
              <a:t>w/in 120 </a:t>
            </a:r>
            <a:r>
              <a:rPr lang="en-US" sz="3000" dirty="0" smtClean="0">
                <a:effectLst/>
              </a:rPr>
              <a:t>days,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u="sng" dirty="0" smtClean="0">
                <a:effectLst/>
              </a:rPr>
              <a:t>And</a:t>
            </a:r>
            <a:r>
              <a:rPr lang="en-US" sz="3000" dirty="0" smtClean="0">
                <a:effectLst/>
              </a:rPr>
              <a:t> </a:t>
            </a:r>
            <a:r>
              <a:rPr lang="en-US" sz="3000" dirty="0">
                <a:effectLst/>
              </a:rPr>
              <a:t>for public highways owned/controlled by </a:t>
            </a:r>
            <a:r>
              <a:rPr lang="en-US" sz="3000" dirty="0" smtClean="0">
                <a:effectLst/>
              </a:rPr>
              <a:t>road </a:t>
            </a:r>
            <a:r>
              <a:rPr lang="en-US" sz="3000" dirty="0">
                <a:effectLst/>
              </a:rPr>
              <a:t>comm. or LUG, </a:t>
            </a:r>
            <a:endParaRPr lang="en-US" sz="3000" dirty="0" smtClean="0">
              <a:effectLst/>
            </a:endParaRPr>
          </a:p>
          <a:p>
            <a:r>
              <a:rPr lang="en-US" sz="3000" dirty="0" smtClean="0">
                <a:effectLst/>
              </a:rPr>
              <a:t>O/O </a:t>
            </a:r>
            <a:r>
              <a:rPr lang="en-US" sz="3000" dirty="0">
                <a:effectLst/>
              </a:rPr>
              <a:t>may rely on existence of public </a:t>
            </a:r>
            <a:r>
              <a:rPr lang="en-US" sz="3000" dirty="0" smtClean="0">
                <a:effectLst/>
              </a:rPr>
              <a:t>highway.</a:t>
            </a:r>
          </a:p>
          <a:p>
            <a:pPr lvl="1"/>
            <a:r>
              <a:rPr lang="en-US" dirty="0" smtClean="0">
                <a:effectLst/>
              </a:rPr>
              <a:t>O/O must complete 3 tasks (details next slide)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dirty="0" smtClean="0">
                <a:effectLst/>
              </a:rPr>
              <a:t>Technical information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dirty="0" smtClean="0">
                <a:effectLst/>
              </a:rPr>
              <a:t>LUG confirmation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dirty="0" smtClean="0">
                <a:effectLst/>
              </a:rPr>
              <a:t>Storm sewer certification</a:t>
            </a:r>
          </a:p>
          <a:p>
            <a:pPr lvl="1"/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4040231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 6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6</Template>
  <TotalTime>14270</TotalTime>
  <Words>863</Words>
  <Application>Microsoft Office PowerPoint</Application>
  <PresentationFormat>On-screen Show (4:3)</PresentationFormat>
  <Paragraphs>103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Template 6</vt:lpstr>
      <vt:lpstr>   Overview of Part 213 Amendments Senate Bill 717 – Act 381 of 2016</vt:lpstr>
      <vt:lpstr>Roadmap of Presentation</vt:lpstr>
      <vt:lpstr>“I’m Just a (SB 717) Bill”</vt:lpstr>
      <vt:lpstr>Short Summary</vt:lpstr>
      <vt:lpstr>Land Use or Resource Use Restrictions A Brief Primer</vt:lpstr>
      <vt:lpstr>Understand the Difference ECs vs. LRURs</vt:lpstr>
      <vt:lpstr>Part 213 – Amendments Due Care</vt:lpstr>
      <vt:lpstr>Part 213 – Amendments Institutional Controls</vt:lpstr>
      <vt:lpstr>Part 213 – Amendments ICs – Public Highway (2 Scenarios)</vt:lpstr>
      <vt:lpstr>Part 213 – Amendments ICs – Public Highway</vt:lpstr>
      <vt:lpstr>Part 213 – Amendments ICs – Public Highway</vt:lpstr>
      <vt:lpstr>MDEQ RRD Publishes “Public Highway Institutional Control” Form</vt:lpstr>
      <vt:lpstr>Public Highway Institutional Control</vt:lpstr>
      <vt:lpstr>Part 213 – Amendments BEAs</vt:lpstr>
      <vt:lpstr>Part 213 – Amendments Liability</vt:lpstr>
      <vt:lpstr>Part 213 – Amendments RBCA</vt:lpstr>
      <vt:lpstr>Questions?</vt:lpstr>
    </vt:vector>
  </TitlesOfParts>
  <Company>State of Michigan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Ostrowski, James (DEQ)</dc:creator>
  <cp:lastModifiedBy>Schrems, Kevin (DEQ)</cp:lastModifiedBy>
  <cp:revision>149</cp:revision>
  <cp:lastPrinted>2017-03-20T18:35:57Z</cp:lastPrinted>
  <dcterms:created xsi:type="dcterms:W3CDTF">2013-09-16T14:30:26Z</dcterms:created>
  <dcterms:modified xsi:type="dcterms:W3CDTF">2017-05-05T13:43:24Z</dcterms:modified>
</cp:coreProperties>
</file>